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9" r:id="rId9"/>
    <p:sldId id="268" r:id="rId10"/>
    <p:sldId id="270" r:id="rId11"/>
    <p:sldId id="271" r:id="rId12"/>
    <p:sldId id="272" r:id="rId13"/>
    <p:sldId id="274" r:id="rId14"/>
    <p:sldId id="273" r:id="rId15"/>
    <p:sldId id="275" r:id="rId1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8/03/2021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2184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8/03/2021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227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8/03/2021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155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8/03/2021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4580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8/03/2021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955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8/03/2021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32177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8/03/2021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755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8/03/2021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5599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8/03/2021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1479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8/03/2021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469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B94E-9ADB-49F7-90F9-2762F4548C5F}" type="datetimeFigureOut">
              <a:rPr lang="es-PE" smtClean="0"/>
              <a:t>8/03/2021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0298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9B94E-9ADB-49F7-90F9-2762F4548C5F}" type="datetimeFigureOut">
              <a:rPr lang="es-PE" smtClean="0"/>
              <a:t>8/03/2021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4BDFF-5B74-4B5B-99DA-CB3AF89967D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2586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toempleado.mx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39" y="145429"/>
            <a:ext cx="8543925" cy="1325563"/>
          </a:xfrm>
        </p:spPr>
        <p:txBody>
          <a:bodyPr>
            <a:normAutofit/>
          </a:bodyPr>
          <a:lstStyle/>
          <a:p>
            <a:r>
              <a:rPr lang="es-PE" b="1" dirty="0"/>
              <a:t>Ventajas de </a:t>
            </a:r>
            <a:r>
              <a:rPr lang="es-PE" b="1" dirty="0" err="1"/>
              <a:t>Marketplaces</a:t>
            </a:r>
            <a:endParaRPr lang="es-PE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620C3-A998-433C-8896-6855AF0B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1470992"/>
            <a:ext cx="4833731" cy="4611756"/>
          </a:xfrm>
        </p:spPr>
        <p:txBody>
          <a:bodyPr>
            <a:normAutofit/>
          </a:bodyPr>
          <a:lstStyle/>
          <a:p>
            <a:r>
              <a:rPr lang="es-PE" dirty="0"/>
              <a:t>Módulo de pagos (</a:t>
            </a:r>
            <a:r>
              <a:rPr lang="es-PE" dirty="0" err="1"/>
              <a:t>Mercadopago</a:t>
            </a:r>
            <a:r>
              <a:rPr lang="es-PE" dirty="0"/>
              <a:t>) y envíos (</a:t>
            </a:r>
            <a:r>
              <a:rPr lang="es-PE" dirty="0" err="1"/>
              <a:t>Mercadoenvios</a:t>
            </a:r>
            <a:r>
              <a:rPr lang="es-PE" dirty="0"/>
              <a:t>) muy bien organizados</a:t>
            </a:r>
          </a:p>
          <a:p>
            <a:r>
              <a:rPr lang="es-PE" dirty="0"/>
              <a:t>Alto tráfico de posibles compradores sin hacer publicidad o Redes Sociales</a:t>
            </a:r>
          </a:p>
          <a:p>
            <a:endParaRPr lang="es-PE" dirty="0"/>
          </a:p>
          <a:p>
            <a:endParaRPr lang="es-PE" dirty="0"/>
          </a:p>
        </p:txBody>
      </p:sp>
      <p:pic>
        <p:nvPicPr>
          <p:cNvPr id="1026" name="Picture 2" descr="Jeff Bezos: de Wall Street al garaje de su casa para fundar el ...">
            <a:extLst>
              <a:ext uri="{FF2B5EF4-FFF2-40B4-BE49-F238E27FC236}">
                <a16:creationId xmlns:a16="http://schemas.microsoft.com/office/drawing/2014/main" id="{07DA86B2-453E-417C-BBFC-2672E6B75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57" y="1627015"/>
            <a:ext cx="4346713" cy="335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827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4. Reputación Amazon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D9C4D34-32DA-41AC-86D3-503709E82374}"/>
              </a:ext>
            </a:extLst>
          </p:cNvPr>
          <p:cNvSpPr txBox="1">
            <a:spLocks/>
          </p:cNvSpPr>
          <p:nvPr/>
        </p:nvSpPr>
        <p:spPr>
          <a:xfrm>
            <a:off x="780945" y="1438033"/>
            <a:ext cx="5142776" cy="190548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1100" dirty="0"/>
              <a:t>Para evitar suspensiones te piden el 99 % de pedidos entregados sin inconveniente:</a:t>
            </a:r>
          </a:p>
          <a:p>
            <a:pPr>
              <a:buFontTx/>
              <a:buChar char="-"/>
            </a:pPr>
            <a:r>
              <a:rPr lang="es-PE" sz="11100" dirty="0"/>
              <a:t>Con una calificación de 3,4 y 5 de 5 puntos</a:t>
            </a:r>
          </a:p>
          <a:p>
            <a:pPr>
              <a:buFontTx/>
              <a:buChar char="-"/>
            </a:pPr>
            <a:r>
              <a:rPr lang="es-PE" sz="11100" dirty="0"/>
              <a:t>Sin un reclamo de la A </a:t>
            </a:r>
            <a:r>
              <a:rPr lang="es-PE" sz="11100" dirty="0" err="1"/>
              <a:t>a</a:t>
            </a:r>
            <a:r>
              <a:rPr lang="es-PE" sz="11100" dirty="0"/>
              <a:t> la Z</a:t>
            </a:r>
          </a:p>
          <a:p>
            <a:pPr marL="0" indent="0">
              <a:buNone/>
            </a:pPr>
            <a:endParaRPr lang="es-PE" sz="11100" dirty="0"/>
          </a:p>
          <a:p>
            <a:pPr marL="0" indent="0">
              <a:buNone/>
            </a:pPr>
            <a:r>
              <a:rPr lang="es-PE" sz="11100" dirty="0"/>
              <a:t>Nota: importantísima la comunicación con el comprador y activar devoluciones automáticas</a:t>
            </a:r>
          </a:p>
          <a:p>
            <a:pPr>
              <a:buFontTx/>
              <a:buChar char="-"/>
            </a:pPr>
            <a:endParaRPr lang="es-PE" dirty="0"/>
          </a:p>
          <a:p>
            <a:pPr>
              <a:buFontTx/>
              <a:buChar char="-"/>
            </a:pPr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pic>
        <p:nvPicPr>
          <p:cNvPr id="7" name="Picture 2" descr="Amazon.com: Compras en Línea de Electrónicos, Ropa, Computadoras ...">
            <a:extLst>
              <a:ext uri="{FF2B5EF4-FFF2-40B4-BE49-F238E27FC236}">
                <a16:creationId xmlns:a16="http://schemas.microsoft.com/office/drawing/2014/main" id="{115539D1-4300-4BE1-984A-075DC976A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726" y="2271952"/>
            <a:ext cx="2445543" cy="2750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502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4. Reputación Amazon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D9C4D34-32DA-41AC-86D3-503709E82374}"/>
              </a:ext>
            </a:extLst>
          </p:cNvPr>
          <p:cNvSpPr txBox="1">
            <a:spLocks/>
          </p:cNvSpPr>
          <p:nvPr/>
        </p:nvSpPr>
        <p:spPr>
          <a:xfrm>
            <a:off x="839648" y="1438034"/>
            <a:ext cx="8582648" cy="1905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es-PE" dirty="0"/>
          </a:p>
          <a:p>
            <a:pPr>
              <a:buFontTx/>
              <a:buChar char="-"/>
            </a:pPr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CEE461E-0494-4909-B1AA-9563BFE445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754" y="1851810"/>
            <a:ext cx="8746435" cy="421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966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5. </a:t>
            </a:r>
            <a:r>
              <a:rPr lang="es-PE" b="1" dirty="0" err="1"/>
              <a:t>Envio</a:t>
            </a:r>
            <a:r>
              <a:rPr lang="es-PE" b="1" dirty="0"/>
              <a:t> a </a:t>
            </a:r>
            <a:r>
              <a:rPr lang="es-PE" b="1" dirty="0" err="1"/>
              <a:t>almacénes</a:t>
            </a:r>
            <a:r>
              <a:rPr lang="es-PE" b="1" dirty="0"/>
              <a:t> 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D9C4D34-32DA-41AC-86D3-503709E82374}"/>
              </a:ext>
            </a:extLst>
          </p:cNvPr>
          <p:cNvSpPr txBox="1">
            <a:spLocks/>
          </p:cNvSpPr>
          <p:nvPr/>
        </p:nvSpPr>
        <p:spPr>
          <a:xfrm>
            <a:off x="839648" y="1438034"/>
            <a:ext cx="858264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es-PE" dirty="0"/>
          </a:p>
          <a:p>
            <a:pPr>
              <a:buFontTx/>
              <a:buChar char="-"/>
            </a:pPr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3AFDB10-5450-4DF3-9865-DFE76EA9AB2C}"/>
              </a:ext>
            </a:extLst>
          </p:cNvPr>
          <p:cNvSpPr txBox="1">
            <a:spLocks/>
          </p:cNvSpPr>
          <p:nvPr/>
        </p:nvSpPr>
        <p:spPr>
          <a:xfrm>
            <a:off x="614361" y="1146399"/>
            <a:ext cx="6343030" cy="427356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PE" sz="10400" dirty="0"/>
              <a:t>Ventajas:</a:t>
            </a:r>
          </a:p>
          <a:p>
            <a:r>
              <a:rPr lang="es-PE" sz="10400" dirty="0"/>
              <a:t>Mejor exhibición dentro de la plataforma= Ventas</a:t>
            </a:r>
          </a:p>
          <a:p>
            <a:r>
              <a:rPr lang="es-PE" sz="10400" dirty="0"/>
              <a:t>Disminución de problemas en almacén propio especialmente temporada alta</a:t>
            </a:r>
          </a:p>
          <a:p>
            <a:r>
              <a:rPr lang="es-PE" sz="10400" dirty="0"/>
              <a:t>Disminución de reclamos y malas calificaciones</a:t>
            </a:r>
          </a:p>
          <a:p>
            <a:r>
              <a:rPr lang="es-PE" sz="10400" dirty="0"/>
              <a:t>Promociones especiales</a:t>
            </a:r>
          </a:p>
          <a:p>
            <a:endParaRPr lang="es-PE" sz="10400" dirty="0"/>
          </a:p>
          <a:p>
            <a:pPr marL="0" indent="0">
              <a:buNone/>
            </a:pPr>
            <a:r>
              <a:rPr lang="es-PE" sz="10400" dirty="0"/>
              <a:t>Desventajas:</a:t>
            </a:r>
          </a:p>
          <a:p>
            <a:r>
              <a:rPr lang="es-PE" sz="10400" dirty="0"/>
              <a:t>Costos de almacenamiento</a:t>
            </a:r>
          </a:p>
          <a:p>
            <a:r>
              <a:rPr lang="es-PE" sz="10400" dirty="0"/>
              <a:t>Diferencias entre mercancía enviada y reflejada en el inventario de las plataformas.</a:t>
            </a:r>
          </a:p>
          <a:p>
            <a:endParaRPr lang="es-PE" sz="3600" dirty="0"/>
          </a:p>
          <a:p>
            <a:pPr marL="0" indent="0">
              <a:buNone/>
            </a:pPr>
            <a:endParaRPr lang="es-PE" sz="3600" dirty="0"/>
          </a:p>
          <a:p>
            <a:pPr>
              <a:buFontTx/>
              <a:buChar char="-"/>
            </a:pPr>
            <a:endParaRPr lang="es-PE" dirty="0"/>
          </a:p>
          <a:p>
            <a:pPr>
              <a:buFontTx/>
              <a:buChar char="-"/>
            </a:pPr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pic>
        <p:nvPicPr>
          <p:cNvPr id="6146" name="Picture 2" descr="El “stock caótico” de Mercado Libre, la clave para que tus compras ...">
            <a:extLst>
              <a:ext uri="{FF2B5EF4-FFF2-40B4-BE49-F238E27FC236}">
                <a16:creationId xmlns:a16="http://schemas.microsoft.com/office/drawing/2014/main" id="{0D2A95A8-AE91-47A6-AE3A-B29E368A9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461" y="2763597"/>
            <a:ext cx="3078852" cy="276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573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5. Proceso de Pagos y Reclamos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D9C4D34-32DA-41AC-86D3-503709E82374}"/>
              </a:ext>
            </a:extLst>
          </p:cNvPr>
          <p:cNvSpPr txBox="1">
            <a:spLocks/>
          </p:cNvSpPr>
          <p:nvPr/>
        </p:nvSpPr>
        <p:spPr>
          <a:xfrm>
            <a:off x="839648" y="1438034"/>
            <a:ext cx="858264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es-PE" dirty="0"/>
          </a:p>
          <a:p>
            <a:pPr>
              <a:buFontTx/>
              <a:buChar char="-"/>
            </a:pPr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3AFDB10-5450-4DF3-9865-DFE76EA9AB2C}"/>
              </a:ext>
            </a:extLst>
          </p:cNvPr>
          <p:cNvSpPr txBox="1">
            <a:spLocks/>
          </p:cNvSpPr>
          <p:nvPr/>
        </p:nvSpPr>
        <p:spPr>
          <a:xfrm>
            <a:off x="667370" y="1285461"/>
            <a:ext cx="6157500" cy="4691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PE" sz="3600" dirty="0" err="1"/>
              <a:t>Mercadolibre</a:t>
            </a:r>
            <a:r>
              <a:rPr lang="es-PE" sz="3600" dirty="0"/>
              <a:t>: se libera el dinero en </a:t>
            </a:r>
            <a:r>
              <a:rPr lang="es-PE" sz="3600" dirty="0" err="1"/>
              <a:t>Mercadopago</a:t>
            </a:r>
            <a:r>
              <a:rPr lang="es-PE" sz="3600" dirty="0"/>
              <a:t> a los 2 días de recibido el pedido y se deposita a </a:t>
            </a:r>
            <a:r>
              <a:rPr lang="es-PE" sz="3600" dirty="0" err="1"/>
              <a:t>Clabe</a:t>
            </a:r>
            <a:r>
              <a:rPr lang="es-PE" sz="3600" dirty="0"/>
              <a:t> Interbancaria.</a:t>
            </a:r>
          </a:p>
          <a:p>
            <a:pPr marL="0" indent="0">
              <a:buNone/>
            </a:pPr>
            <a:endParaRPr lang="es-PE" sz="3600" dirty="0"/>
          </a:p>
          <a:p>
            <a:pPr marL="0" indent="0">
              <a:buNone/>
            </a:pPr>
            <a:r>
              <a:rPr lang="es-PE" sz="3600" dirty="0"/>
              <a:t>Amazon: cortes cada 15 días depositado a la </a:t>
            </a:r>
            <a:r>
              <a:rPr lang="es-PE" sz="3600" dirty="0" err="1"/>
              <a:t>Clabe</a:t>
            </a:r>
            <a:r>
              <a:rPr lang="es-PE" sz="3600" dirty="0"/>
              <a:t> Interbancaria.</a:t>
            </a:r>
          </a:p>
          <a:p>
            <a:endParaRPr lang="es-PE" sz="3600" dirty="0"/>
          </a:p>
          <a:p>
            <a:pPr marL="0" indent="0">
              <a:buNone/>
            </a:pPr>
            <a:endParaRPr lang="es-PE" sz="3600" dirty="0"/>
          </a:p>
          <a:p>
            <a:pPr>
              <a:buFontTx/>
              <a:buChar char="-"/>
            </a:pPr>
            <a:endParaRPr lang="es-PE" dirty="0"/>
          </a:p>
          <a:p>
            <a:pPr>
              <a:buFontTx/>
              <a:buChar char="-"/>
            </a:pPr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pic>
        <p:nvPicPr>
          <p:cNvPr id="17410" name="Picture 2" descr="Cómo comprar en Mercado Libre y no morir en el intento">
            <a:extLst>
              <a:ext uri="{FF2B5EF4-FFF2-40B4-BE49-F238E27FC236}">
                <a16:creationId xmlns:a16="http://schemas.microsoft.com/office/drawing/2014/main" id="{6353F82E-F894-4F0D-9ADE-115E8B58D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321" y="3055231"/>
            <a:ext cx="2847975" cy="204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706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7. Recomendaciones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D9C4D34-32DA-41AC-86D3-503709E82374}"/>
              </a:ext>
            </a:extLst>
          </p:cNvPr>
          <p:cNvSpPr txBox="1">
            <a:spLocks/>
          </p:cNvSpPr>
          <p:nvPr/>
        </p:nvSpPr>
        <p:spPr>
          <a:xfrm>
            <a:off x="839648" y="1438034"/>
            <a:ext cx="858264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es-PE" dirty="0"/>
          </a:p>
          <a:p>
            <a:pPr>
              <a:buFontTx/>
              <a:buChar char="-"/>
            </a:pPr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3AFDB10-5450-4DF3-9865-DFE76EA9AB2C}"/>
              </a:ext>
            </a:extLst>
          </p:cNvPr>
          <p:cNvSpPr txBox="1">
            <a:spLocks/>
          </p:cNvSpPr>
          <p:nvPr/>
        </p:nvSpPr>
        <p:spPr>
          <a:xfrm>
            <a:off x="640865" y="1570469"/>
            <a:ext cx="6343030" cy="4273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/>
              <a:t>Preparar con anticipación fechas importantes Hot Sale, Buen Fin, Navidad, entre otras.</a:t>
            </a:r>
          </a:p>
          <a:p>
            <a:r>
              <a:rPr lang="es-PE" dirty="0"/>
              <a:t>No todo es </a:t>
            </a:r>
            <a:r>
              <a:rPr lang="es-PE" dirty="0" err="1"/>
              <a:t>Mercadolibre</a:t>
            </a:r>
            <a:r>
              <a:rPr lang="es-PE" dirty="0"/>
              <a:t> y Amazon, Linio, </a:t>
            </a:r>
            <a:r>
              <a:rPr lang="es-PE" dirty="0" err="1"/>
              <a:t>Wal</a:t>
            </a:r>
            <a:r>
              <a:rPr lang="es-PE" dirty="0"/>
              <a:t> </a:t>
            </a:r>
            <a:r>
              <a:rPr lang="es-PE" dirty="0" err="1"/>
              <a:t>Mart</a:t>
            </a:r>
            <a:r>
              <a:rPr lang="es-PE" dirty="0"/>
              <a:t> y </a:t>
            </a:r>
            <a:r>
              <a:rPr lang="es-PE" dirty="0" err="1"/>
              <a:t>Claroshop</a:t>
            </a:r>
            <a:r>
              <a:rPr lang="es-PE" dirty="0"/>
              <a:t> también tienen excelente venta</a:t>
            </a:r>
          </a:p>
          <a:p>
            <a:r>
              <a:rPr lang="es-PE" dirty="0"/>
              <a:t>Estrategia post venta en </a:t>
            </a:r>
            <a:r>
              <a:rPr lang="es-PE" dirty="0" err="1"/>
              <a:t>Mercadolibre</a:t>
            </a:r>
            <a:r>
              <a:rPr lang="es-PE" dirty="0"/>
              <a:t> para compras posteriores en tienda online</a:t>
            </a:r>
          </a:p>
          <a:p>
            <a:endParaRPr lang="es-PE" sz="3600" dirty="0"/>
          </a:p>
          <a:p>
            <a:pPr marL="0" indent="0">
              <a:buNone/>
            </a:pPr>
            <a:endParaRPr lang="es-PE" sz="3600" dirty="0"/>
          </a:p>
          <a:p>
            <a:pPr>
              <a:buFontTx/>
              <a:buChar char="-"/>
            </a:pPr>
            <a:endParaRPr lang="es-PE" dirty="0"/>
          </a:p>
          <a:p>
            <a:pPr>
              <a:buFontTx/>
              <a:buChar char="-"/>
            </a:pPr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pic>
        <p:nvPicPr>
          <p:cNvPr id="5122" name="Picture 2" descr="Cajas de cartón corrugado especiales - impresas | Cajas de carton ...">
            <a:extLst>
              <a:ext uri="{FF2B5EF4-FFF2-40B4-BE49-F238E27FC236}">
                <a16:creationId xmlns:a16="http://schemas.microsoft.com/office/drawing/2014/main" id="{E6E0A3E7-88C4-4CF6-96ED-1C1770E77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75" y="775251"/>
            <a:ext cx="2638425" cy="262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laro Shop: así es como Slim ha estado armando su propia tienda en ...">
            <a:extLst>
              <a:ext uri="{FF2B5EF4-FFF2-40B4-BE49-F238E27FC236}">
                <a16:creationId xmlns:a16="http://schemas.microsoft.com/office/drawing/2014/main" id="{88DBEF23-295B-43B0-9377-A2F9E8172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038" y="4059995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134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Agradecimiento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D9C4D34-32DA-41AC-86D3-503709E82374}"/>
              </a:ext>
            </a:extLst>
          </p:cNvPr>
          <p:cNvSpPr txBox="1">
            <a:spLocks/>
          </p:cNvSpPr>
          <p:nvPr/>
        </p:nvSpPr>
        <p:spPr>
          <a:xfrm>
            <a:off x="839648" y="1438034"/>
            <a:ext cx="858264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es-PE" dirty="0"/>
          </a:p>
          <a:p>
            <a:pPr>
              <a:buFontTx/>
              <a:buChar char="-"/>
            </a:pPr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3AFDB10-5450-4DF3-9865-DFE76EA9AB2C}"/>
              </a:ext>
            </a:extLst>
          </p:cNvPr>
          <p:cNvSpPr txBox="1">
            <a:spLocks/>
          </p:cNvSpPr>
          <p:nvPr/>
        </p:nvSpPr>
        <p:spPr>
          <a:xfrm>
            <a:off x="640865" y="1570469"/>
            <a:ext cx="5004561" cy="4273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/>
              <a:t>Puedes ver nuestro CENTRO DE CONOCIMIENTO en </a:t>
            </a:r>
            <a:r>
              <a:rPr lang="es-PE" dirty="0">
                <a:hlinkClick r:id="rId3"/>
              </a:rPr>
              <a:t>www.autoempleado.mx</a:t>
            </a:r>
            <a:endParaRPr lang="es-PE" dirty="0"/>
          </a:p>
          <a:p>
            <a:r>
              <a:rPr lang="es-PE" dirty="0"/>
              <a:t>Reflexión:</a:t>
            </a:r>
          </a:p>
          <a:p>
            <a:pPr marL="0" indent="0">
              <a:buNone/>
            </a:pPr>
            <a:r>
              <a:rPr lang="es-PE" dirty="0"/>
              <a:t>¿ </a:t>
            </a:r>
            <a:r>
              <a:rPr lang="es-PE" dirty="0" err="1"/>
              <a:t>Quiéres</a:t>
            </a:r>
            <a:r>
              <a:rPr lang="es-PE" dirty="0"/>
              <a:t> un canal de venta  enfocado en volumen de ventas o rentable?</a:t>
            </a:r>
          </a:p>
          <a:p>
            <a:endParaRPr lang="es-PE" sz="3600" dirty="0"/>
          </a:p>
          <a:p>
            <a:pPr marL="0" indent="0">
              <a:buNone/>
            </a:pPr>
            <a:endParaRPr lang="es-PE" sz="3600" dirty="0"/>
          </a:p>
          <a:p>
            <a:pPr>
              <a:buFontTx/>
              <a:buChar char="-"/>
            </a:pPr>
            <a:endParaRPr lang="es-PE" dirty="0"/>
          </a:p>
          <a:p>
            <a:pPr>
              <a:buFontTx/>
              <a:buChar char="-"/>
            </a:pPr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pic>
        <p:nvPicPr>
          <p:cNvPr id="18434" name="Picture 2" descr="Linio México - grandes ofertas y promociones online.">
            <a:extLst>
              <a:ext uri="{FF2B5EF4-FFF2-40B4-BE49-F238E27FC236}">
                <a16:creationId xmlns:a16="http://schemas.microsoft.com/office/drawing/2014/main" id="{78FDA352-8BCF-4EDC-B219-CFA5B781C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754" y="991394"/>
            <a:ext cx="2981325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Coronavirus: Walmart no envia a nadie a casa, y planea contratar ...">
            <a:extLst>
              <a:ext uri="{FF2B5EF4-FFF2-40B4-BE49-F238E27FC236}">
                <a16:creationId xmlns:a16="http://schemas.microsoft.com/office/drawing/2014/main" id="{12E91661-C4A2-4BD4-8086-580EDBDD7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754" y="353298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90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709" y="112470"/>
            <a:ext cx="8543925" cy="1325563"/>
          </a:xfrm>
        </p:spPr>
        <p:txBody>
          <a:bodyPr>
            <a:normAutofit/>
          </a:bodyPr>
          <a:lstStyle/>
          <a:p>
            <a:r>
              <a:rPr lang="es-PE" b="1" dirty="0"/>
              <a:t>Desventajas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620C3-A998-433C-8896-6855AF0B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1470992"/>
            <a:ext cx="4833731" cy="4611756"/>
          </a:xfrm>
        </p:spPr>
        <p:txBody>
          <a:bodyPr>
            <a:normAutofit/>
          </a:bodyPr>
          <a:lstStyle/>
          <a:p>
            <a:r>
              <a:rPr lang="es-PE" dirty="0"/>
              <a:t>Altas comisiones de hasta el 17.5 por ciento</a:t>
            </a:r>
          </a:p>
          <a:p>
            <a:r>
              <a:rPr lang="es-PE" dirty="0"/>
              <a:t>Devoluciones de hasta 60 días</a:t>
            </a:r>
          </a:p>
          <a:p>
            <a:r>
              <a:rPr lang="es-PE" dirty="0" err="1"/>
              <a:t>Díficil</a:t>
            </a:r>
            <a:r>
              <a:rPr lang="es-PE" dirty="0"/>
              <a:t> comunicación con equipo Comercial de las plataformas</a:t>
            </a:r>
          </a:p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7366855-590A-4D50-B468-33FA625B3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730" y="1470992"/>
            <a:ext cx="3588026" cy="3028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724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Puntos clave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620C3-A998-433C-8896-6855AF0B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588" y="1895062"/>
            <a:ext cx="4833731" cy="461175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PE" dirty="0"/>
              <a:t>Precio de venta</a:t>
            </a:r>
          </a:p>
          <a:p>
            <a:pPr marL="514350" indent="-514350">
              <a:buAutoNum type="arabicPeriod"/>
            </a:pPr>
            <a:r>
              <a:rPr lang="es-PE" dirty="0"/>
              <a:t>Comunicación con clientes</a:t>
            </a:r>
          </a:p>
          <a:p>
            <a:pPr marL="0" indent="0">
              <a:buNone/>
            </a:pPr>
            <a:r>
              <a:rPr lang="es-PE" dirty="0"/>
              <a:t>3.   Reputación </a:t>
            </a:r>
            <a:r>
              <a:rPr lang="es-PE" dirty="0" err="1"/>
              <a:t>Mercadolibre</a:t>
            </a:r>
            <a:endParaRPr lang="es-PE" dirty="0"/>
          </a:p>
          <a:p>
            <a:pPr marL="514350" indent="-514350">
              <a:buAutoNum type="arabicPeriod" startAt="4"/>
            </a:pPr>
            <a:r>
              <a:rPr lang="es-PE" dirty="0"/>
              <a:t>Reputación Amazon</a:t>
            </a:r>
          </a:p>
          <a:p>
            <a:pPr marL="514350" indent="-514350">
              <a:buAutoNum type="arabicPeriod" startAt="4"/>
            </a:pPr>
            <a:r>
              <a:rPr lang="es-PE" dirty="0" err="1"/>
              <a:t>Envio</a:t>
            </a:r>
            <a:r>
              <a:rPr lang="es-PE" dirty="0"/>
              <a:t> mercancía a </a:t>
            </a:r>
            <a:r>
              <a:rPr lang="es-PE" dirty="0" err="1"/>
              <a:t>Almácenes</a:t>
            </a:r>
            <a:endParaRPr lang="es-PE" dirty="0"/>
          </a:p>
          <a:p>
            <a:pPr marL="514350" indent="-514350">
              <a:buAutoNum type="arabicPeriod" startAt="4"/>
            </a:pPr>
            <a:r>
              <a:rPr lang="es-PE" dirty="0"/>
              <a:t>Proceso de Pagos y Reclamos</a:t>
            </a:r>
          </a:p>
          <a:p>
            <a:pPr marL="514350" indent="-514350">
              <a:buAutoNum type="arabicPeriod" startAt="4"/>
            </a:pPr>
            <a:r>
              <a:rPr lang="es-PE" dirty="0"/>
              <a:t>Recomendaciones</a:t>
            </a:r>
          </a:p>
          <a:p>
            <a:pPr marL="514350" indent="-514350">
              <a:buAutoNum type="arabicPeriod" startAt="4"/>
            </a:pPr>
            <a:endParaRPr lang="es-PE" dirty="0"/>
          </a:p>
          <a:p>
            <a:endParaRPr lang="es-PE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B9ADCBB-ECB8-4D85-8F64-0C87E9B51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861" y="1627015"/>
            <a:ext cx="3819939" cy="359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405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1. Claves para poner precio de venta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620C3-A998-433C-8896-6855AF0B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588" y="1895062"/>
            <a:ext cx="4833731" cy="4611756"/>
          </a:xfrm>
        </p:spPr>
        <p:txBody>
          <a:bodyPr>
            <a:normAutofit/>
          </a:bodyPr>
          <a:lstStyle/>
          <a:p>
            <a:r>
              <a:rPr lang="es-PE" dirty="0"/>
              <a:t>Porcentaje de Comisiones de hasta el 17.5 % en </a:t>
            </a:r>
            <a:r>
              <a:rPr lang="es-PE" dirty="0" err="1"/>
              <a:t>Mercadolibre</a:t>
            </a:r>
            <a:endParaRPr lang="es-PE" dirty="0"/>
          </a:p>
          <a:p>
            <a:r>
              <a:rPr lang="es-PE" dirty="0"/>
              <a:t>Impuesto digital que  entró en vigor a partir de Junio 2020</a:t>
            </a:r>
          </a:p>
          <a:p>
            <a:r>
              <a:rPr lang="es-PE" dirty="0"/>
              <a:t>Costo de </a:t>
            </a:r>
            <a:r>
              <a:rPr lang="es-PE" dirty="0" err="1"/>
              <a:t>envio</a:t>
            </a:r>
            <a:r>
              <a:rPr lang="es-PE" dirty="0"/>
              <a:t> para ofrecer ENVIO GRATIS</a:t>
            </a:r>
          </a:p>
          <a:p>
            <a:r>
              <a:rPr lang="es-PE" dirty="0"/>
              <a:t>3-4% de Merma por devoluciones</a:t>
            </a:r>
          </a:p>
          <a:p>
            <a:r>
              <a:rPr lang="es-PE" dirty="0"/>
              <a:t>Publicidad dentro del Sitio</a:t>
            </a:r>
          </a:p>
          <a:p>
            <a:endParaRPr lang="es-PE" dirty="0"/>
          </a:p>
          <a:p>
            <a:endParaRPr lang="es-PE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16D0DB9-163F-4E8C-96A8-47B82B26A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8179" y="1190625"/>
            <a:ext cx="434340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71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2. Comunicaciones con clientes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620C3-A998-433C-8896-6855AF0B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405" y="1537252"/>
            <a:ext cx="8542891" cy="1186862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AutoNum type="alphaLcParenR"/>
            </a:pPr>
            <a:r>
              <a:rPr lang="es-PE" sz="11200" dirty="0"/>
              <a:t>Antes de la venta:</a:t>
            </a:r>
          </a:p>
          <a:p>
            <a:pPr marL="514350" indent="-514350">
              <a:buAutoNum type="alphaLcParenR"/>
            </a:pPr>
            <a:endParaRPr lang="es-PE" sz="11200" dirty="0"/>
          </a:p>
          <a:p>
            <a:pPr marL="0" indent="0">
              <a:buNone/>
            </a:pPr>
            <a:r>
              <a:rPr lang="es-PE" sz="11200" dirty="0"/>
              <a:t>Preguntas de posibles compradores:</a:t>
            </a:r>
          </a:p>
          <a:p>
            <a:pPr>
              <a:buFontTx/>
              <a:buChar char="-"/>
            </a:pPr>
            <a:r>
              <a:rPr lang="es-PE" sz="11200" dirty="0"/>
              <a:t>Tiempo de entrega</a:t>
            </a:r>
          </a:p>
          <a:p>
            <a:pPr>
              <a:buFontTx/>
              <a:buChar char="-"/>
            </a:pPr>
            <a:r>
              <a:rPr lang="es-PE" sz="11200" dirty="0"/>
              <a:t>Si facturan o no</a:t>
            </a:r>
          </a:p>
          <a:p>
            <a:pPr marL="0" indent="0">
              <a:buNone/>
            </a:pPr>
            <a:endParaRPr lang="es-PE" sz="11200" dirty="0"/>
          </a:p>
          <a:p>
            <a:pPr marL="0" indent="0">
              <a:buNone/>
            </a:pPr>
            <a:endParaRPr lang="es-PE" sz="11200" dirty="0"/>
          </a:p>
          <a:p>
            <a:pPr marL="0" indent="0">
              <a:buNone/>
            </a:pPr>
            <a:r>
              <a:rPr lang="es-PE" sz="11200" dirty="0"/>
              <a:t>Nota: no se puede incentivar al posible comprador a que realice la compra fuera de la plataforma.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06300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2. Comunicaciones con clientes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C9A18E3-8279-44CE-BA97-13DA4D7D4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301" y="1590262"/>
            <a:ext cx="9178995" cy="409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553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2. Comunicaciones con clientes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4CC5D609-F330-426E-86DA-90CF252C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405" y="1537253"/>
            <a:ext cx="8542891" cy="781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4400" dirty="0"/>
              <a:t>b) Después de la venta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D9C4D34-32DA-41AC-86D3-503709E82374}"/>
              </a:ext>
            </a:extLst>
          </p:cNvPr>
          <p:cNvSpPr txBox="1">
            <a:spLocks/>
          </p:cNvSpPr>
          <p:nvPr/>
        </p:nvSpPr>
        <p:spPr>
          <a:xfrm>
            <a:off x="1170952" y="2319131"/>
            <a:ext cx="7959795" cy="3949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 err="1"/>
              <a:t>Envio</a:t>
            </a:r>
            <a:r>
              <a:rPr lang="es-PE" dirty="0"/>
              <a:t> de mensaje automático hecho con el vendedor</a:t>
            </a:r>
          </a:p>
          <a:p>
            <a:r>
              <a:rPr lang="es-PE" dirty="0" err="1"/>
              <a:t>Mercadolibre</a:t>
            </a:r>
            <a:r>
              <a:rPr lang="es-PE" dirty="0"/>
              <a:t> avisa al comprador cuando el producto ya lo recogió la mensajería del almacén del vendedor</a:t>
            </a:r>
          </a:p>
          <a:p>
            <a:r>
              <a:rPr lang="es-PE" dirty="0"/>
              <a:t>Para evitar reclamos si un comprador recibe un producto y no está conforme anticiparse y mandarle una guía sin costo para que les devuelva el producto.</a:t>
            </a:r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17306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2. Comunicaciones con clientes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D9C4D34-32DA-41AC-86D3-503709E82374}"/>
              </a:ext>
            </a:extLst>
          </p:cNvPr>
          <p:cNvSpPr txBox="1">
            <a:spLocks/>
          </p:cNvSpPr>
          <p:nvPr/>
        </p:nvSpPr>
        <p:spPr>
          <a:xfrm>
            <a:off x="1170952" y="2319131"/>
            <a:ext cx="7959795" cy="3949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 dirty="0"/>
          </a:p>
          <a:p>
            <a:endParaRPr lang="es-PE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AB167E1-3197-4F11-BAD6-7C3C3F614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8498" y="1438033"/>
            <a:ext cx="6686550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837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CED5B-ED4D-4931-AA00-8BC97E03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1" y="112470"/>
            <a:ext cx="7156175" cy="1325563"/>
          </a:xfrm>
        </p:spPr>
        <p:txBody>
          <a:bodyPr>
            <a:normAutofit/>
          </a:bodyPr>
          <a:lstStyle/>
          <a:p>
            <a:r>
              <a:rPr lang="es-PE" b="1" dirty="0"/>
              <a:t>3. Reputación </a:t>
            </a:r>
            <a:r>
              <a:rPr lang="es-PE" b="1" dirty="0" err="1"/>
              <a:t>Mercadolibre</a:t>
            </a:r>
            <a:endParaRPr lang="es-PE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D9C4D34-32DA-41AC-86D3-503709E82374}"/>
              </a:ext>
            </a:extLst>
          </p:cNvPr>
          <p:cNvSpPr txBox="1">
            <a:spLocks/>
          </p:cNvSpPr>
          <p:nvPr/>
        </p:nvSpPr>
        <p:spPr>
          <a:xfrm>
            <a:off x="839648" y="1438034"/>
            <a:ext cx="4752770" cy="4152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/>
              <a:t>Cuando se arrepiente un comprador no afecta el porcentaje de reclamos</a:t>
            </a:r>
          </a:p>
          <a:p>
            <a:r>
              <a:rPr lang="es-PE" dirty="0"/>
              <a:t>Se rige por tres variables y si alguna no se cumple te mandan a semáforo rojo:</a:t>
            </a:r>
          </a:p>
          <a:p>
            <a:pPr>
              <a:buFontTx/>
              <a:buChar char="-"/>
            </a:pPr>
            <a:r>
              <a:rPr lang="es-PE" dirty="0" err="1"/>
              <a:t>Envio</a:t>
            </a:r>
            <a:r>
              <a:rPr lang="es-PE" dirty="0"/>
              <a:t> del producto antes de las 24 horas hábiles de que se genero la compra</a:t>
            </a:r>
          </a:p>
          <a:p>
            <a:pPr>
              <a:buFontTx/>
              <a:buChar char="-"/>
            </a:pPr>
            <a:r>
              <a:rPr lang="es-PE" dirty="0"/>
              <a:t>Menos del 2 % de reclamos que afecten</a:t>
            </a:r>
          </a:p>
          <a:p>
            <a:pPr>
              <a:buFontTx/>
              <a:buChar char="-"/>
            </a:pPr>
            <a:r>
              <a:rPr lang="es-PE" dirty="0"/>
              <a:t>Cancelaciones menores al 3 % por parte del vendedor</a:t>
            </a:r>
          </a:p>
          <a:p>
            <a:pPr>
              <a:buFontTx/>
              <a:buChar char="-"/>
            </a:pPr>
            <a:endParaRPr lang="es-PE" dirty="0"/>
          </a:p>
          <a:p>
            <a:pPr>
              <a:buFontTx/>
              <a:buChar char="-"/>
            </a:pPr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7DEEE5F-A661-4F40-BC2E-DE704E503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4208" y="1267067"/>
            <a:ext cx="3698599" cy="294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3680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2395</TotalTime>
  <Words>518</Words>
  <Application>Microsoft Office PowerPoint</Application>
  <PresentationFormat>A4 (210 x 297 mm)</PresentationFormat>
  <Paragraphs>103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Ventajas de Marketplaces</vt:lpstr>
      <vt:lpstr>Desventajas</vt:lpstr>
      <vt:lpstr>Puntos clave</vt:lpstr>
      <vt:lpstr>1. Claves para poner precio de venta</vt:lpstr>
      <vt:lpstr>2. Comunicaciones con clientes</vt:lpstr>
      <vt:lpstr>2. Comunicaciones con clientes</vt:lpstr>
      <vt:lpstr>2. Comunicaciones con clientes</vt:lpstr>
      <vt:lpstr>2. Comunicaciones con clientes</vt:lpstr>
      <vt:lpstr>3. Reputación Mercadolibre</vt:lpstr>
      <vt:lpstr>4. Reputación Amazon</vt:lpstr>
      <vt:lpstr>4. Reputación Amazon</vt:lpstr>
      <vt:lpstr>5. Envio a almacénes </vt:lpstr>
      <vt:lpstr>5. Proceso de Pagos y Reclamos</vt:lpstr>
      <vt:lpstr>7. Recomendaciones</vt:lpstr>
      <vt:lpstr>Agradecimiento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 DESDE CERO PARA PYMES</dc:title>
  <dc:creator>david valderrama</dc:creator>
  <cp:lastModifiedBy>Jorge Pozo</cp:lastModifiedBy>
  <cp:revision>91</cp:revision>
  <dcterms:created xsi:type="dcterms:W3CDTF">2020-05-07T00:51:39Z</dcterms:created>
  <dcterms:modified xsi:type="dcterms:W3CDTF">2021-03-08T17:02:07Z</dcterms:modified>
</cp:coreProperties>
</file>